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3" r:id="rId4"/>
    <p:sldId id="257" r:id="rId5"/>
    <p:sldId id="264" r:id="rId6"/>
    <p:sldId id="260" r:id="rId7"/>
    <p:sldId id="261" r:id="rId8"/>
    <p:sldId id="258"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9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6A93AD-3291-4C1B-85B7-C4DE9691A0E4}" type="datetimeFigureOut">
              <a:rPr lang="en-US" smtClean="0"/>
              <a:pPr/>
              <a:t>5/2/2009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A93AD-3291-4C1B-85B7-C4DE9691A0E4}" type="datetimeFigureOut">
              <a:rPr lang="en-US" smtClean="0"/>
              <a:pPr/>
              <a:t>5/2/2009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A93AD-3291-4C1B-85B7-C4DE9691A0E4}" type="datetimeFigureOut">
              <a:rPr lang="en-US" smtClean="0"/>
              <a:pPr/>
              <a:t>5/2/2009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A93AD-3291-4C1B-85B7-C4DE9691A0E4}" type="datetimeFigureOut">
              <a:rPr lang="en-US" smtClean="0"/>
              <a:pPr/>
              <a:t>5/2/2009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6A93AD-3291-4C1B-85B7-C4DE9691A0E4}" type="datetimeFigureOut">
              <a:rPr lang="en-US" smtClean="0"/>
              <a:pPr/>
              <a:t>5/2/2009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6A93AD-3291-4C1B-85B7-C4DE9691A0E4}" type="datetimeFigureOut">
              <a:rPr lang="en-US" smtClean="0"/>
              <a:pPr/>
              <a:t>5/2/2009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6A93AD-3291-4C1B-85B7-C4DE9691A0E4}" type="datetimeFigureOut">
              <a:rPr lang="en-US" smtClean="0"/>
              <a:pPr/>
              <a:t>5/2/2009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6A93AD-3291-4C1B-85B7-C4DE9691A0E4}" type="datetimeFigureOut">
              <a:rPr lang="en-US" smtClean="0"/>
              <a:pPr/>
              <a:t>5/2/2009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A93AD-3291-4C1B-85B7-C4DE9691A0E4}" type="datetimeFigureOut">
              <a:rPr lang="en-US" smtClean="0"/>
              <a:pPr/>
              <a:t>5/2/2009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A93AD-3291-4C1B-85B7-C4DE9691A0E4}" type="datetimeFigureOut">
              <a:rPr lang="en-US" smtClean="0"/>
              <a:pPr/>
              <a:t>5/2/2009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A93AD-3291-4C1B-85B7-C4DE9691A0E4}" type="datetimeFigureOut">
              <a:rPr lang="en-US" smtClean="0"/>
              <a:pPr/>
              <a:t>5/2/2009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45A70-184C-4218-A502-8953D5AEEE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A93AD-3291-4C1B-85B7-C4DE9691A0E4}" type="datetimeFigureOut">
              <a:rPr lang="en-US" smtClean="0"/>
              <a:pPr/>
              <a:t>5/2/2009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45A70-184C-4218-A502-8953D5AEEE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00600"/>
            <a:ext cx="6400800" cy="1752600"/>
          </a:xfrm>
        </p:spPr>
        <p:txBody>
          <a:bodyPr>
            <a:normAutofit/>
          </a:bodyPr>
          <a:lstStyle/>
          <a:p>
            <a:r>
              <a:rPr lang="en-US" sz="2600" dirty="0">
                <a:solidFill>
                  <a:schemeClr val="tx1"/>
                </a:solidFill>
              </a:rPr>
              <a:t>Activities created by Cherry Carl</a:t>
            </a:r>
            <a:br>
              <a:rPr lang="en-US" sz="2600" dirty="0">
                <a:solidFill>
                  <a:schemeClr val="tx1"/>
                </a:solidFill>
              </a:rPr>
            </a:br>
            <a:r>
              <a:rPr lang="en-US" sz="2600" dirty="0">
                <a:solidFill>
                  <a:schemeClr val="tx1"/>
                </a:solidFill>
              </a:rPr>
              <a:t>Artwork Licensed by </a:t>
            </a:r>
            <a:br>
              <a:rPr lang="en-US" sz="2600" dirty="0">
                <a:solidFill>
                  <a:schemeClr val="tx1"/>
                </a:solidFill>
              </a:rPr>
            </a:br>
            <a:r>
              <a:rPr lang="en-US" sz="2600" dirty="0" smtClean="0">
                <a:solidFill>
                  <a:schemeClr val="tx1"/>
                </a:solidFill>
              </a:rPr>
              <a:t>www.art4crafts.com</a:t>
            </a:r>
            <a:r>
              <a:rPr lang="en-US" sz="2600" dirty="0">
                <a:solidFill>
                  <a:schemeClr val="tx1"/>
                </a:solidFill>
              </a:rPr>
              <a:t/>
            </a:r>
            <a:br>
              <a:rPr lang="en-US" sz="2600" dirty="0">
                <a:solidFill>
                  <a:schemeClr val="tx1"/>
                </a:solidFill>
              </a:rPr>
            </a:br>
            <a:r>
              <a:rPr lang="en-US" sz="2600" dirty="0">
                <a:solidFill>
                  <a:schemeClr val="tx1"/>
                </a:solidFill>
              </a:rPr>
              <a:t>2009</a:t>
            </a:r>
          </a:p>
          <a:p>
            <a:endParaRPr lang="en-US" dirty="0"/>
          </a:p>
        </p:txBody>
      </p:sp>
      <p:sp>
        <p:nvSpPr>
          <p:cNvPr id="1029" name="Rectangle 5"/>
          <p:cNvSpPr>
            <a:spLocks noChangeArrowheads="1"/>
          </p:cNvSpPr>
          <p:nvPr/>
        </p:nvSpPr>
        <p:spPr bwMode="auto">
          <a:xfrm>
            <a:off x="609600" y="457200"/>
            <a:ext cx="80772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6000" dirty="0" smtClean="0">
                <a:latin typeface="Jester" pitchFamily="2" charset="0"/>
              </a:rPr>
              <a:t>Writers at Work</a:t>
            </a:r>
            <a:endParaRPr lang="en-US" sz="6000" dirty="0">
              <a:latin typeface="Jester" pitchFamily="2"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3162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mic Sans MS" pitchFamily="66"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034" name="Rectangle 10"/>
          <p:cNvSpPr>
            <a:spLocks noChangeArrowheads="1"/>
          </p:cNvSpPr>
          <p:nvPr/>
        </p:nvSpPr>
        <p:spPr bwMode="auto">
          <a:xfrm>
            <a:off x="0" y="6267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mic Sans MS" pitchFamily="66" charset="0"/>
                <a:ea typeface="Calibri" pitchFamily="34" charset="0"/>
                <a:cs typeface="Times New Roman" pitchFamily="18" charset="0"/>
              </a:rPr>
              <a:t/>
            </a:r>
            <a:br>
              <a:rPr kumimoji="0" lang="en-US" sz="1800" b="0" i="0" u="none" strike="noStrike" cap="none" normalizeH="0" baseline="0" smtClean="0">
                <a:ln>
                  <a:noFill/>
                </a:ln>
                <a:solidFill>
                  <a:srgbClr val="000000"/>
                </a:solidFill>
                <a:effectLst/>
                <a:latin typeface="Comic Sans MS" pitchFamily="66" charset="0"/>
                <a:ea typeface="Calibri" pitchFamily="34" charset="0"/>
                <a:cs typeface="Times New Roman" pitchFamily="18" charset="0"/>
              </a:rPr>
            </a:br>
            <a:r>
              <a:rPr kumimoji="0" lang="en-US" sz="1800" b="0" i="0" u="none" strike="noStrike" cap="none" normalizeH="0" baseline="0" smtClean="0">
                <a:ln>
                  <a:noFill/>
                </a:ln>
                <a:solidFill>
                  <a:srgbClr val="000000"/>
                </a:solidFill>
                <a:effectLst/>
                <a:latin typeface="Comic Sans MS" pitchFamily="66" charset="0"/>
                <a:ea typeface="Calibri" pitchFamily="34" charset="0"/>
                <a:cs typeface="Times New Roman" pitchFamily="18" charset="0"/>
              </a:rPr>
              <a:t/>
            </a:r>
            <a:br>
              <a:rPr kumimoji="0" lang="en-US" sz="1800" b="0" i="0" u="none" strike="noStrike" cap="none" normalizeH="0" baseline="0" smtClean="0">
                <a:ln>
                  <a:noFill/>
                </a:ln>
                <a:solidFill>
                  <a:srgbClr val="000000"/>
                </a:solidFill>
                <a:effectLst/>
                <a:latin typeface="Comic Sans MS" pitchFamily="66" charset="0"/>
                <a:ea typeface="Calibri" pitchFamily="34"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endParaRPr>
          </a:p>
        </p:txBody>
      </p:sp>
      <p:pic>
        <p:nvPicPr>
          <p:cNvPr id="1035" name="Picture 1" descr="C:\Documents and Settings\Cherry Carl\My Documents\GraphicGardenCraft\Schl Craft 11\cc11_2b.png"/>
          <p:cNvPicPr>
            <a:picLocks noChangeAspect="1" noChangeArrowheads="1"/>
          </p:cNvPicPr>
          <p:nvPr/>
        </p:nvPicPr>
        <p:blipFill>
          <a:blip r:embed="rId2"/>
          <a:srcRect/>
          <a:stretch>
            <a:fillRect/>
          </a:stretch>
        </p:blipFill>
        <p:spPr bwMode="auto">
          <a:xfrm>
            <a:off x="2819400" y="1524000"/>
            <a:ext cx="3048000" cy="319150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Summary Selections</a:t>
            </a:r>
            <a:endParaRPr lang="en-US" dirty="0">
              <a:latin typeface="Jester" pitchFamily="2" charset="0"/>
            </a:endParaRPr>
          </a:p>
        </p:txBody>
      </p:sp>
      <p:pic>
        <p:nvPicPr>
          <p:cNvPr id="1026" name="Picture 2" descr="C:\Documents and Settings\Cherry Carl\My Documents\Thumbnails\summary_001.JPG"/>
          <p:cNvPicPr>
            <a:picLocks noChangeAspect="1" noChangeArrowheads="1"/>
          </p:cNvPicPr>
          <p:nvPr/>
        </p:nvPicPr>
        <p:blipFill>
          <a:blip r:embed="rId2"/>
          <a:srcRect/>
          <a:stretch>
            <a:fillRect/>
          </a:stretch>
        </p:blipFill>
        <p:spPr bwMode="auto">
          <a:xfrm>
            <a:off x="838200" y="1447800"/>
            <a:ext cx="3238500" cy="4191000"/>
          </a:xfrm>
          <a:prstGeom prst="rect">
            <a:avLst/>
          </a:prstGeom>
          <a:noFill/>
        </p:spPr>
      </p:pic>
      <p:pic>
        <p:nvPicPr>
          <p:cNvPr id="1027" name="Picture 3" descr="C:\Documents and Settings\Cherry Carl\My Documents\Thumbnails\summary2_001.JPG"/>
          <p:cNvPicPr>
            <a:picLocks noChangeAspect="1" noChangeArrowheads="1"/>
          </p:cNvPicPr>
          <p:nvPr/>
        </p:nvPicPr>
        <p:blipFill>
          <a:blip r:embed="rId3"/>
          <a:srcRect/>
          <a:stretch>
            <a:fillRect/>
          </a:stretch>
        </p:blipFill>
        <p:spPr bwMode="auto">
          <a:xfrm>
            <a:off x="4876800" y="1447800"/>
            <a:ext cx="3238500" cy="4191000"/>
          </a:xfrm>
          <a:prstGeom prst="rect">
            <a:avLst/>
          </a:prstGeom>
          <a:noFill/>
        </p:spPr>
      </p:pic>
      <p:sp>
        <p:nvSpPr>
          <p:cNvPr id="5" name="TextBox 4"/>
          <p:cNvSpPr txBox="1"/>
          <p:nvPr/>
        </p:nvSpPr>
        <p:spPr>
          <a:xfrm>
            <a:off x="3276600" y="5867400"/>
            <a:ext cx="2362200" cy="369332"/>
          </a:xfrm>
          <a:prstGeom prst="rect">
            <a:avLst/>
          </a:prstGeom>
          <a:noFill/>
        </p:spPr>
        <p:txBody>
          <a:bodyPr wrap="square" rtlCol="0">
            <a:spAutoFit/>
          </a:bodyPr>
          <a:lstStyle/>
          <a:p>
            <a:pPr algn="ctr"/>
            <a:r>
              <a:rPr lang="en-US" dirty="0" smtClean="0">
                <a:latin typeface="Jester" pitchFamily="2" charset="0"/>
              </a:rPr>
              <a:t>2 of 7 pages</a:t>
            </a:r>
            <a:endParaRPr lang="en-US" dirty="0">
              <a:latin typeface="Jester"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Writers at Work CD Contents</a:t>
            </a:r>
            <a:endParaRPr lang="en-US" dirty="0">
              <a:latin typeface="Jester" pitchFamily="2" charset="0"/>
            </a:endParaRPr>
          </a:p>
        </p:txBody>
      </p:sp>
      <p:sp>
        <p:nvSpPr>
          <p:cNvPr id="3" name="TextBox 2"/>
          <p:cNvSpPr txBox="1"/>
          <p:nvPr/>
        </p:nvSpPr>
        <p:spPr>
          <a:xfrm>
            <a:off x="838200" y="1379577"/>
            <a:ext cx="7239000" cy="5940088"/>
          </a:xfrm>
          <a:prstGeom prst="rect">
            <a:avLst/>
          </a:prstGeom>
          <a:noFill/>
        </p:spPr>
        <p:txBody>
          <a:bodyPr wrap="square" rtlCol="0">
            <a:spAutoFit/>
          </a:bodyPr>
          <a:lstStyle/>
          <a:p>
            <a:pPr algn="ctr">
              <a:lnSpc>
                <a:spcPct val="150000"/>
              </a:lnSpc>
            </a:pPr>
            <a:r>
              <a:rPr lang="en-US" sz="2400" dirty="0" smtClean="0">
                <a:latin typeface="Jester" pitchFamily="2" charset="0"/>
              </a:rPr>
              <a:t>Thematic Activity Packet (46 pgs)</a:t>
            </a:r>
          </a:p>
          <a:p>
            <a:pPr algn="ctr">
              <a:lnSpc>
                <a:spcPct val="150000"/>
              </a:lnSpc>
            </a:pPr>
            <a:r>
              <a:rPr lang="en-US" sz="2400" dirty="0" smtClean="0">
                <a:latin typeface="Jester" pitchFamily="2" charset="0"/>
              </a:rPr>
              <a:t>Writing Posters (36 pgs)</a:t>
            </a:r>
          </a:p>
          <a:p>
            <a:pPr algn="ctr">
              <a:lnSpc>
                <a:spcPct val="150000"/>
              </a:lnSpc>
            </a:pPr>
            <a:r>
              <a:rPr lang="en-US" sz="2400" dirty="0" smtClean="0">
                <a:latin typeface="Jester" pitchFamily="2" charset="0"/>
              </a:rPr>
              <a:t>Report Writing Posters (17 pgs)</a:t>
            </a:r>
          </a:p>
          <a:p>
            <a:pPr algn="ctr">
              <a:lnSpc>
                <a:spcPct val="150000"/>
              </a:lnSpc>
            </a:pPr>
            <a:r>
              <a:rPr lang="en-US" sz="2400" dirty="0" smtClean="0">
                <a:latin typeface="Jester" pitchFamily="2" charset="0"/>
              </a:rPr>
              <a:t>Shape Books (43 pgs)</a:t>
            </a:r>
          </a:p>
          <a:p>
            <a:pPr algn="ctr">
              <a:lnSpc>
                <a:spcPct val="150000"/>
              </a:lnSpc>
            </a:pPr>
            <a:r>
              <a:rPr lang="en-US" sz="2400" dirty="0" smtClean="0">
                <a:latin typeface="Jester" pitchFamily="2" charset="0"/>
              </a:rPr>
              <a:t>Writing Centers &amp; </a:t>
            </a:r>
            <a:r>
              <a:rPr lang="en-US" sz="2400" dirty="0" smtClean="0">
                <a:latin typeface="Jester" pitchFamily="2" charset="0"/>
              </a:rPr>
              <a:t>Menus with 45 choices</a:t>
            </a:r>
            <a:endParaRPr lang="en-US" sz="2400" dirty="0" smtClean="0">
              <a:latin typeface="Jester" pitchFamily="2" charset="0"/>
            </a:endParaRPr>
          </a:p>
          <a:p>
            <a:pPr algn="ctr">
              <a:lnSpc>
                <a:spcPct val="150000"/>
              </a:lnSpc>
            </a:pPr>
            <a:r>
              <a:rPr lang="en-US" sz="2400" dirty="0" smtClean="0">
                <a:latin typeface="Jester" pitchFamily="2" charset="0"/>
              </a:rPr>
              <a:t>Writing Support Materials</a:t>
            </a:r>
          </a:p>
          <a:p>
            <a:pPr algn="ctr">
              <a:lnSpc>
                <a:spcPct val="150000"/>
              </a:lnSpc>
            </a:pPr>
            <a:r>
              <a:rPr lang="en-US" sz="2400" dirty="0" smtClean="0">
                <a:latin typeface="Jester" pitchFamily="2" charset="0"/>
              </a:rPr>
              <a:t>Picture Dictionary</a:t>
            </a:r>
          </a:p>
          <a:p>
            <a:pPr algn="ctr">
              <a:lnSpc>
                <a:spcPct val="150000"/>
              </a:lnSpc>
            </a:pPr>
            <a:r>
              <a:rPr lang="en-US" sz="2400" dirty="0" smtClean="0">
                <a:latin typeface="Jester" pitchFamily="2" charset="0"/>
              </a:rPr>
              <a:t>Summary Selections</a:t>
            </a:r>
          </a:p>
          <a:p>
            <a:pPr algn="ctr">
              <a:lnSpc>
                <a:spcPct val="150000"/>
              </a:lnSpc>
            </a:pPr>
            <a:r>
              <a:rPr lang="en-US" sz="2400" dirty="0" smtClean="0">
                <a:latin typeface="Jester" pitchFamily="2" charset="0"/>
              </a:rPr>
              <a:t>Math Journals</a:t>
            </a:r>
          </a:p>
          <a:p>
            <a:pPr algn="ctr"/>
            <a:endParaRPr lang="en-US" sz="2800" dirty="0" smtClean="0">
              <a:latin typeface="Jester" pitchFamily="2" charset="0"/>
            </a:endParaRPr>
          </a:p>
          <a:p>
            <a:pPr algn="ctr"/>
            <a:endParaRPr lang="en-US" sz="2800" dirty="0">
              <a:latin typeface="Jester"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latin typeface="Jester" pitchFamily="2" charset="0"/>
              </a:rPr>
              <a:t>Activity Packet Contents</a:t>
            </a:r>
            <a:endParaRPr lang="en-US" dirty="0">
              <a:latin typeface="Jester" pitchFamily="2" charset="0"/>
            </a:endParaRPr>
          </a:p>
        </p:txBody>
      </p:sp>
      <p:sp>
        <p:nvSpPr>
          <p:cNvPr id="3" name="Subtitle 2"/>
          <p:cNvSpPr>
            <a:spLocks noGrp="1"/>
          </p:cNvSpPr>
          <p:nvPr>
            <p:ph type="subTitle" idx="1"/>
          </p:nvPr>
        </p:nvSpPr>
        <p:spPr>
          <a:xfrm>
            <a:off x="533400" y="1447800"/>
            <a:ext cx="4038600" cy="4800600"/>
          </a:xfrm>
        </p:spPr>
        <p:txBody>
          <a:bodyPr>
            <a:normAutofit/>
          </a:bodyPr>
          <a:lstStyle/>
          <a:p>
            <a:pPr>
              <a:lnSpc>
                <a:spcPct val="150000"/>
              </a:lnSpc>
            </a:pPr>
            <a:r>
              <a:rPr lang="en-US" sz="2200" dirty="0" smtClean="0">
                <a:solidFill>
                  <a:schemeClr val="tx1"/>
                </a:solidFill>
                <a:latin typeface="Arial" pitchFamily="34" charset="0"/>
                <a:cs typeface="Arial" pitchFamily="34" charset="0"/>
              </a:rPr>
              <a:t>Writing Word List</a:t>
            </a:r>
          </a:p>
          <a:p>
            <a:pPr>
              <a:lnSpc>
                <a:spcPct val="150000"/>
              </a:lnSpc>
            </a:pPr>
            <a:r>
              <a:rPr lang="en-US" sz="2200" dirty="0" smtClean="0">
                <a:solidFill>
                  <a:schemeClr val="tx1"/>
                </a:solidFill>
                <a:latin typeface="Arial" pitchFamily="34" charset="0"/>
                <a:cs typeface="Arial" pitchFamily="34" charset="0"/>
              </a:rPr>
              <a:t>Letter Writing Book List</a:t>
            </a:r>
          </a:p>
          <a:p>
            <a:pPr>
              <a:lnSpc>
                <a:spcPct val="150000"/>
              </a:lnSpc>
            </a:pPr>
            <a:r>
              <a:rPr lang="en-US" sz="2200" dirty="0" smtClean="0">
                <a:solidFill>
                  <a:schemeClr val="tx1"/>
                </a:solidFill>
                <a:latin typeface="Arial" pitchFamily="34" charset="0"/>
                <a:cs typeface="Arial" pitchFamily="34" charset="0"/>
              </a:rPr>
              <a:t>Memoir Book List</a:t>
            </a:r>
          </a:p>
          <a:p>
            <a:pPr>
              <a:lnSpc>
                <a:spcPct val="150000"/>
              </a:lnSpc>
            </a:pPr>
            <a:r>
              <a:rPr lang="en-US" sz="2200" dirty="0" smtClean="0">
                <a:solidFill>
                  <a:schemeClr val="tx1"/>
                </a:solidFill>
                <a:latin typeface="Arial" pitchFamily="34" charset="0"/>
                <a:cs typeface="Arial" pitchFamily="34" charset="0"/>
              </a:rPr>
              <a:t>Diaries &amp; Journals Book List</a:t>
            </a:r>
          </a:p>
          <a:p>
            <a:pPr>
              <a:lnSpc>
                <a:spcPct val="150000"/>
              </a:lnSpc>
            </a:pPr>
            <a:r>
              <a:rPr lang="en-US" sz="2200" dirty="0" smtClean="0">
                <a:solidFill>
                  <a:schemeClr val="tx1"/>
                </a:solidFill>
                <a:latin typeface="Arial" pitchFamily="34" charset="0"/>
                <a:cs typeface="Arial" pitchFamily="34" charset="0"/>
              </a:rPr>
              <a:t>Poetry</a:t>
            </a:r>
          </a:p>
          <a:p>
            <a:pPr>
              <a:lnSpc>
                <a:spcPct val="150000"/>
              </a:lnSpc>
            </a:pPr>
            <a:r>
              <a:rPr lang="en-US" sz="2200" dirty="0" smtClean="0">
                <a:solidFill>
                  <a:schemeClr val="tx1"/>
                </a:solidFill>
                <a:latin typeface="Arial" pitchFamily="34" charset="0"/>
                <a:cs typeface="Arial" pitchFamily="34" charset="0"/>
              </a:rPr>
              <a:t>Stationery</a:t>
            </a:r>
          </a:p>
          <a:p>
            <a:pPr>
              <a:lnSpc>
                <a:spcPct val="150000"/>
              </a:lnSpc>
            </a:pPr>
            <a:r>
              <a:rPr lang="en-US" sz="2200" dirty="0" smtClean="0">
                <a:solidFill>
                  <a:schemeClr val="tx1"/>
                </a:solidFill>
                <a:latin typeface="Arial" pitchFamily="34" charset="0"/>
                <a:cs typeface="Arial" pitchFamily="34" charset="0"/>
              </a:rPr>
              <a:t>Writers Workshop</a:t>
            </a:r>
          </a:p>
          <a:p>
            <a:pPr>
              <a:lnSpc>
                <a:spcPct val="150000"/>
              </a:lnSpc>
            </a:pPr>
            <a:r>
              <a:rPr lang="en-US" sz="2200" dirty="0" smtClean="0">
                <a:solidFill>
                  <a:schemeClr val="tx1"/>
                </a:solidFill>
                <a:latin typeface="Arial" pitchFamily="34" charset="0"/>
                <a:cs typeface="Arial" pitchFamily="34" charset="0"/>
              </a:rPr>
              <a:t>Writing Log</a:t>
            </a:r>
          </a:p>
          <a:p>
            <a:endParaRPr lang="en-US" sz="2400" dirty="0">
              <a:latin typeface="Arial" pitchFamily="34" charset="0"/>
              <a:cs typeface="Arial" pitchFamily="34" charset="0"/>
            </a:endParaRPr>
          </a:p>
        </p:txBody>
      </p:sp>
      <p:sp>
        <p:nvSpPr>
          <p:cNvPr id="4" name="Subtitle 2"/>
          <p:cNvSpPr txBox="1">
            <a:spLocks/>
          </p:cNvSpPr>
          <p:nvPr/>
        </p:nvSpPr>
        <p:spPr>
          <a:xfrm>
            <a:off x="4800600" y="1447800"/>
            <a:ext cx="3733800" cy="4800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Conference Log</a:t>
            </a:r>
            <a:b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br>
            <a: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Informational Writing</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Checklists</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Demonstrated</a:t>
            </a:r>
            <a:r>
              <a:rPr kumimoji="0" lang="en-US" sz="22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Writing</a:t>
            </a:r>
            <a:endPar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lang="en-US" sz="2200" dirty="0" smtClean="0">
                <a:latin typeface="Arial" pitchFamily="34" charset="0"/>
                <a:cs typeface="Arial" pitchFamily="34" charset="0"/>
              </a:rPr>
              <a:t>Shared Writing</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Letter Diary</a:t>
            </a:r>
            <a:endParaRPr kumimoji="0" lang="en-US" sz="2200" b="0" i="0" u="none" strike="noStrike" kern="1200" cap="none" spc="0" normalizeH="0" noProof="0" dirty="0" smtClean="0">
              <a:ln>
                <a:noFill/>
              </a:ln>
              <a:solidFill>
                <a:schemeClr val="tx1"/>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lang="en-US" sz="2200" dirty="0" smtClean="0">
                <a:latin typeface="Arial" pitchFamily="34" charset="0"/>
                <a:cs typeface="Arial" pitchFamily="34" charset="0"/>
              </a:rPr>
              <a:t>Written Conversation</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2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Diaries and Journals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Arial" pitchFamily="34" charset="0"/>
              <a:ea typeface="+mn-ea"/>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Writing Lists</a:t>
            </a:r>
            <a:endParaRPr lang="en-US" dirty="0">
              <a:latin typeface="Jester" pitchFamily="2" charset="0"/>
            </a:endParaRPr>
          </a:p>
        </p:txBody>
      </p:sp>
      <p:pic>
        <p:nvPicPr>
          <p:cNvPr id="2063" name="Picture 15" descr="C:\Documents and Settings\Cherry Carl\My Documents\Thumbnails\writinglist_001.JPG"/>
          <p:cNvPicPr>
            <a:picLocks noGrp="1" noChangeAspect="1" noChangeArrowheads="1"/>
          </p:cNvPicPr>
          <p:nvPr>
            <p:ph idx="1"/>
          </p:nvPr>
        </p:nvPicPr>
        <p:blipFill>
          <a:blip r:embed="rId2"/>
          <a:srcRect/>
          <a:stretch>
            <a:fillRect/>
          </a:stretch>
        </p:blipFill>
        <p:spPr bwMode="auto">
          <a:xfrm>
            <a:off x="838200" y="1524000"/>
            <a:ext cx="3238500" cy="4191000"/>
          </a:xfrm>
          <a:prstGeom prst="rect">
            <a:avLst/>
          </a:prstGeom>
          <a:noFill/>
        </p:spPr>
      </p:pic>
      <p:pic>
        <p:nvPicPr>
          <p:cNvPr id="2064" name="Picture 16" descr="C:\Documents and Settings\Cherry Carl\My Documents\Thumbnails\writingbklist_001.JPG"/>
          <p:cNvPicPr>
            <a:picLocks noChangeAspect="1" noChangeArrowheads="1"/>
          </p:cNvPicPr>
          <p:nvPr/>
        </p:nvPicPr>
        <p:blipFill>
          <a:blip r:embed="rId3"/>
          <a:srcRect/>
          <a:stretch>
            <a:fillRect/>
          </a:stretch>
        </p:blipFill>
        <p:spPr bwMode="auto">
          <a:xfrm>
            <a:off x="5029200" y="1524000"/>
            <a:ext cx="3238500" cy="4191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Shape Books</a:t>
            </a:r>
            <a:endParaRPr lang="en-US" dirty="0">
              <a:latin typeface="Jester" pitchFamily="2" charset="0"/>
            </a:endParaRPr>
          </a:p>
        </p:txBody>
      </p:sp>
      <p:sp>
        <p:nvSpPr>
          <p:cNvPr id="18" name="TextBox 17"/>
          <p:cNvSpPr txBox="1"/>
          <p:nvPr/>
        </p:nvSpPr>
        <p:spPr>
          <a:xfrm>
            <a:off x="381000" y="1828800"/>
            <a:ext cx="4343400" cy="3343736"/>
          </a:xfrm>
          <a:prstGeom prst="rect">
            <a:avLst/>
          </a:prstGeom>
          <a:noFill/>
        </p:spPr>
        <p:txBody>
          <a:bodyPr wrap="square" rtlCol="0">
            <a:spAutoFit/>
          </a:bodyPr>
          <a:lstStyle/>
          <a:p>
            <a:pPr algn="ctr">
              <a:lnSpc>
                <a:spcPct val="150000"/>
              </a:lnSpc>
            </a:pPr>
            <a:r>
              <a:rPr lang="en-US" sz="3600" dirty="0" smtClean="0">
                <a:latin typeface="Jester" pitchFamily="2" charset="0"/>
              </a:rPr>
              <a:t>Holidays</a:t>
            </a:r>
          </a:p>
          <a:p>
            <a:pPr algn="ctr">
              <a:lnSpc>
                <a:spcPct val="150000"/>
              </a:lnSpc>
            </a:pPr>
            <a:r>
              <a:rPr lang="en-US" sz="3600" dirty="0" smtClean="0">
                <a:latin typeface="Jester" pitchFamily="2" charset="0"/>
              </a:rPr>
              <a:t>Word Families</a:t>
            </a:r>
          </a:p>
          <a:p>
            <a:pPr algn="ctr">
              <a:lnSpc>
                <a:spcPct val="150000"/>
              </a:lnSpc>
            </a:pPr>
            <a:r>
              <a:rPr lang="en-US" sz="3600" dirty="0" smtClean="0">
                <a:latin typeface="Jester" pitchFamily="2" charset="0"/>
              </a:rPr>
              <a:t>Rhyming</a:t>
            </a:r>
          </a:p>
          <a:p>
            <a:pPr algn="ctr">
              <a:lnSpc>
                <a:spcPct val="150000"/>
              </a:lnSpc>
            </a:pPr>
            <a:r>
              <a:rPr lang="en-US" sz="3600" dirty="0" smtClean="0">
                <a:latin typeface="Jester" pitchFamily="2" charset="0"/>
              </a:rPr>
              <a:t>Initial Blends</a:t>
            </a:r>
            <a:endParaRPr lang="en-US" sz="3600" dirty="0">
              <a:latin typeface="Jester" pitchFamily="2" charset="0"/>
            </a:endParaRPr>
          </a:p>
        </p:txBody>
      </p:sp>
      <p:pic>
        <p:nvPicPr>
          <p:cNvPr id="5137" name="Picture 17" descr="C:\Documents and Settings\Cherry Carl\My Documents\Thumbnails\spin_001.JPG"/>
          <p:cNvPicPr>
            <a:picLocks noChangeAspect="1" noChangeArrowheads="1"/>
          </p:cNvPicPr>
          <p:nvPr/>
        </p:nvPicPr>
        <p:blipFill>
          <a:blip r:embed="rId2"/>
          <a:srcRect/>
          <a:stretch>
            <a:fillRect/>
          </a:stretch>
        </p:blipFill>
        <p:spPr bwMode="auto">
          <a:xfrm>
            <a:off x="5181600" y="1524000"/>
            <a:ext cx="3238500" cy="4191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Stationery</a:t>
            </a:r>
            <a:endParaRPr lang="en-US" dirty="0">
              <a:latin typeface="Jester" pitchFamily="2" charset="0"/>
            </a:endParaRPr>
          </a:p>
        </p:txBody>
      </p:sp>
      <p:pic>
        <p:nvPicPr>
          <p:cNvPr id="6152" name="Picture 8" descr="C:\Documents and Settings\Cherry Carl\My Documents\Thumbnails\Rainy_001.JPG"/>
          <p:cNvPicPr>
            <a:picLocks noChangeAspect="1" noChangeArrowheads="1"/>
          </p:cNvPicPr>
          <p:nvPr/>
        </p:nvPicPr>
        <p:blipFill>
          <a:blip r:embed="rId2"/>
          <a:srcRect/>
          <a:stretch>
            <a:fillRect/>
          </a:stretch>
        </p:blipFill>
        <p:spPr bwMode="auto">
          <a:xfrm>
            <a:off x="685800" y="1524000"/>
            <a:ext cx="3238500" cy="4191000"/>
          </a:xfrm>
          <a:prstGeom prst="rect">
            <a:avLst/>
          </a:prstGeom>
          <a:noFill/>
        </p:spPr>
      </p:pic>
      <p:pic>
        <p:nvPicPr>
          <p:cNvPr id="6153" name="Picture 9" descr="C:\Documents and Settings\Cherry Carl\My Documents\Thumbnails\Moo_001.JPG"/>
          <p:cNvPicPr>
            <a:picLocks noChangeAspect="1" noChangeArrowheads="1"/>
          </p:cNvPicPr>
          <p:nvPr/>
        </p:nvPicPr>
        <p:blipFill>
          <a:blip r:embed="rId3"/>
          <a:srcRect/>
          <a:stretch>
            <a:fillRect/>
          </a:stretch>
        </p:blipFill>
        <p:spPr bwMode="auto">
          <a:xfrm>
            <a:off x="5029200" y="1524000"/>
            <a:ext cx="3238500" cy="4191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Little Readers</a:t>
            </a:r>
            <a:endParaRPr lang="en-US" dirty="0">
              <a:latin typeface="Jester" pitchFamily="2" charset="0"/>
            </a:endParaRPr>
          </a:p>
        </p:txBody>
      </p:sp>
      <p:pic>
        <p:nvPicPr>
          <p:cNvPr id="7177" name="Picture 9" descr="C:\Documents and Settings\Cherry Carl\My Documents\Thumbnails\Writers reader_001.JPG"/>
          <p:cNvPicPr>
            <a:picLocks noChangeAspect="1" noChangeArrowheads="1"/>
          </p:cNvPicPr>
          <p:nvPr/>
        </p:nvPicPr>
        <p:blipFill>
          <a:blip r:embed="rId2"/>
          <a:srcRect/>
          <a:stretch>
            <a:fillRect/>
          </a:stretch>
        </p:blipFill>
        <p:spPr bwMode="auto">
          <a:xfrm>
            <a:off x="457200" y="1600200"/>
            <a:ext cx="3238500" cy="4191000"/>
          </a:xfrm>
          <a:prstGeom prst="rect">
            <a:avLst/>
          </a:prstGeom>
          <a:noFill/>
        </p:spPr>
      </p:pic>
      <p:sp>
        <p:nvSpPr>
          <p:cNvPr id="11" name="TextBox 10"/>
          <p:cNvSpPr txBox="1"/>
          <p:nvPr/>
        </p:nvSpPr>
        <p:spPr>
          <a:xfrm>
            <a:off x="3962400" y="1524000"/>
            <a:ext cx="4724400" cy="4247317"/>
          </a:xfrm>
          <a:prstGeom prst="rect">
            <a:avLst/>
          </a:prstGeom>
          <a:noFill/>
        </p:spPr>
        <p:txBody>
          <a:bodyPr wrap="square" rtlCol="0">
            <a:spAutoFit/>
          </a:bodyPr>
          <a:lstStyle/>
          <a:p>
            <a:pPr>
              <a:lnSpc>
                <a:spcPct val="150000"/>
              </a:lnSpc>
            </a:pPr>
            <a:r>
              <a:rPr lang="en-US" sz="2000" dirty="0" smtClean="0">
                <a:latin typeface="Jester" pitchFamily="2" charset="0"/>
              </a:rPr>
              <a:t>Writers at Work is a reproducible handwriting book that focuses on high frequency words in context. Special Spelling includes word lists for holidays, sports,  numbers and other popular writing topics. My Little Book of Words for Writing contains the 300 most frequently used words for writing and is an excellent resource for young writers.</a:t>
            </a:r>
            <a:endParaRPr lang="en-US" sz="2000" dirty="0">
              <a:latin typeface="Jester"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Writing Posters</a:t>
            </a:r>
            <a:endParaRPr lang="en-US" dirty="0">
              <a:latin typeface="Jester" pitchFamily="2" charset="0"/>
            </a:endParaRPr>
          </a:p>
        </p:txBody>
      </p:sp>
      <p:pic>
        <p:nvPicPr>
          <p:cNvPr id="3083" name="Picture 11" descr="C:\Documents and Settings\Cherry Carl\My Documents\Thumbnails\beach list_001.JPG"/>
          <p:cNvPicPr>
            <a:picLocks noChangeAspect="1" noChangeArrowheads="1"/>
          </p:cNvPicPr>
          <p:nvPr/>
        </p:nvPicPr>
        <p:blipFill>
          <a:blip r:embed="rId2"/>
          <a:srcRect/>
          <a:stretch>
            <a:fillRect/>
          </a:stretch>
        </p:blipFill>
        <p:spPr bwMode="auto">
          <a:xfrm>
            <a:off x="685800" y="1676400"/>
            <a:ext cx="3238500" cy="4191000"/>
          </a:xfrm>
          <a:prstGeom prst="rect">
            <a:avLst/>
          </a:prstGeom>
          <a:noFill/>
        </p:spPr>
      </p:pic>
      <p:sp>
        <p:nvSpPr>
          <p:cNvPr id="18" name="TextBox 17"/>
          <p:cNvSpPr txBox="1"/>
          <p:nvPr/>
        </p:nvSpPr>
        <p:spPr>
          <a:xfrm>
            <a:off x="4114800" y="1524000"/>
            <a:ext cx="4724400" cy="4524315"/>
          </a:xfrm>
          <a:prstGeom prst="rect">
            <a:avLst/>
          </a:prstGeom>
          <a:noFill/>
        </p:spPr>
        <p:txBody>
          <a:bodyPr wrap="square" rtlCol="0">
            <a:spAutoFit/>
          </a:bodyPr>
          <a:lstStyle/>
          <a:p>
            <a:pPr>
              <a:lnSpc>
                <a:spcPct val="150000"/>
              </a:lnSpc>
            </a:pPr>
            <a:r>
              <a:rPr lang="en-US" sz="2400" dirty="0" smtClean="0">
                <a:latin typeface="Jester" pitchFamily="2" charset="0"/>
              </a:rPr>
              <a:t>35 writing posters to support early, emergent and fluent writers in the primary classroom. Topics related to popular themes covered in reading series, science and social studies. Holiday posters are also included. Use in your literacy center to facilitate writing!</a:t>
            </a:r>
            <a:endParaRPr lang="en-US" sz="2400" dirty="0">
              <a:latin typeface="Jester" pitchFamily="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Jester" pitchFamily="2" charset="0"/>
              </a:rPr>
              <a:t>Writing Center Menus</a:t>
            </a:r>
            <a:endParaRPr lang="en-US" dirty="0">
              <a:latin typeface="Jester" pitchFamily="2" charset="0"/>
            </a:endParaRPr>
          </a:p>
        </p:txBody>
      </p:sp>
      <p:pic>
        <p:nvPicPr>
          <p:cNvPr id="26626" name="Picture 2" descr="C:\Documents and Settings\Cherry Carl\My Documents\Thumbnails\Menu_001.JPG"/>
          <p:cNvPicPr>
            <a:picLocks noChangeAspect="1" noChangeArrowheads="1"/>
          </p:cNvPicPr>
          <p:nvPr/>
        </p:nvPicPr>
        <p:blipFill>
          <a:blip r:embed="rId2"/>
          <a:srcRect/>
          <a:stretch>
            <a:fillRect/>
          </a:stretch>
        </p:blipFill>
        <p:spPr bwMode="auto">
          <a:xfrm>
            <a:off x="914400" y="1676400"/>
            <a:ext cx="3238500" cy="4191000"/>
          </a:xfrm>
          <a:prstGeom prst="rect">
            <a:avLst/>
          </a:prstGeom>
          <a:noFill/>
        </p:spPr>
      </p:pic>
      <p:pic>
        <p:nvPicPr>
          <p:cNvPr id="26627" name="Picture 3" descr="C:\Documents and Settings\Cherry Carl\My Documents\Thumbnails\Menu2_001.JPG"/>
          <p:cNvPicPr>
            <a:picLocks noChangeAspect="1" noChangeArrowheads="1"/>
          </p:cNvPicPr>
          <p:nvPr/>
        </p:nvPicPr>
        <p:blipFill>
          <a:blip r:embed="rId3"/>
          <a:srcRect/>
          <a:stretch>
            <a:fillRect/>
          </a:stretch>
        </p:blipFill>
        <p:spPr bwMode="auto">
          <a:xfrm>
            <a:off x="4953000" y="1676400"/>
            <a:ext cx="3238500" cy="4191000"/>
          </a:xfrm>
          <a:prstGeom prst="rect">
            <a:avLst/>
          </a:prstGeom>
          <a:noFill/>
        </p:spPr>
      </p:pic>
      <p:sp>
        <p:nvSpPr>
          <p:cNvPr id="5" name="TextBox 4"/>
          <p:cNvSpPr txBox="1"/>
          <p:nvPr/>
        </p:nvSpPr>
        <p:spPr>
          <a:xfrm>
            <a:off x="3276600" y="5943600"/>
            <a:ext cx="2362200" cy="369332"/>
          </a:xfrm>
          <a:prstGeom prst="rect">
            <a:avLst/>
          </a:prstGeom>
          <a:noFill/>
        </p:spPr>
        <p:txBody>
          <a:bodyPr wrap="square" rtlCol="0">
            <a:spAutoFit/>
          </a:bodyPr>
          <a:lstStyle/>
          <a:p>
            <a:pPr algn="ctr"/>
            <a:r>
              <a:rPr lang="en-US" dirty="0" smtClean="0">
                <a:latin typeface="Jester" pitchFamily="2" charset="0"/>
              </a:rPr>
              <a:t>2 of 9 pages</a:t>
            </a:r>
            <a:endParaRPr lang="en-US" dirty="0">
              <a:latin typeface="Jester"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1226</TotalTime>
  <Words>215</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Writers at Work CD Contents</vt:lpstr>
      <vt:lpstr>Activity Packet Contents</vt:lpstr>
      <vt:lpstr>Writing Lists</vt:lpstr>
      <vt:lpstr>Shape Books</vt:lpstr>
      <vt:lpstr>Stationery</vt:lpstr>
      <vt:lpstr>Little Readers</vt:lpstr>
      <vt:lpstr>Writing Posters</vt:lpstr>
      <vt:lpstr>Writing Center Menus</vt:lpstr>
      <vt:lpstr>Summary Selections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Teddy Time</dc:title>
  <dc:creator>Cherry Carl</dc:creator>
  <cp:lastModifiedBy>Cherry Carl</cp:lastModifiedBy>
  <cp:revision>49</cp:revision>
  <dcterms:created xsi:type="dcterms:W3CDTF">2009-05-02T00:06:49Z</dcterms:created>
  <dcterms:modified xsi:type="dcterms:W3CDTF">2009-05-03T00:43:09Z</dcterms:modified>
</cp:coreProperties>
</file>